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9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theme/theme9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32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194652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888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181512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457200" y="194652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5"/>
          <p:cNvSpPr>
            <a:spLocks noGrp="1"/>
          </p:cNvSpPr>
          <p:nvPr>
            <p:ph type="body"/>
          </p:nvPr>
        </p:nvSpPr>
        <p:spPr>
          <a:xfrm>
            <a:off x="181512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135324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4"/>
          <p:cNvSpPr>
            <a:spLocks noGrp="1"/>
          </p:cNvSpPr>
          <p:nvPr>
            <p:ph type="body"/>
          </p:nvPr>
        </p:nvSpPr>
        <p:spPr>
          <a:xfrm>
            <a:off x="224892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5"/>
          <p:cNvSpPr>
            <a:spLocks noGrp="1"/>
          </p:cNvSpPr>
          <p:nvPr>
            <p:ph type="body"/>
          </p:nvPr>
        </p:nvSpPr>
        <p:spPr>
          <a:xfrm>
            <a:off x="45720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6"/>
          <p:cNvSpPr>
            <a:spLocks noGrp="1"/>
          </p:cNvSpPr>
          <p:nvPr>
            <p:ph type="body"/>
          </p:nvPr>
        </p:nvSpPr>
        <p:spPr>
          <a:xfrm>
            <a:off x="135324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PlaceHolder 7"/>
          <p:cNvSpPr>
            <a:spLocks noGrp="1"/>
          </p:cNvSpPr>
          <p:nvPr>
            <p:ph type="body"/>
          </p:nvPr>
        </p:nvSpPr>
        <p:spPr>
          <a:xfrm>
            <a:off x="224892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181512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888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181512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457200" y="194652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2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3" name="PlaceHolder 5"/>
          <p:cNvSpPr>
            <a:spLocks noGrp="1"/>
          </p:cNvSpPr>
          <p:nvPr>
            <p:ph type="body"/>
          </p:nvPr>
        </p:nvSpPr>
        <p:spPr>
          <a:xfrm>
            <a:off x="181512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35324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224892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135324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224892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body"/>
          </p:nvPr>
        </p:nvSpPr>
        <p:spPr>
          <a:xfrm>
            <a:off x="135324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 type="body"/>
          </p:nvPr>
        </p:nvSpPr>
        <p:spPr>
          <a:xfrm>
            <a:off x="224892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8" name="PlaceHolder 5"/>
          <p:cNvSpPr>
            <a:spLocks noGrp="1"/>
          </p:cNvSpPr>
          <p:nvPr>
            <p:ph type="body"/>
          </p:nvPr>
        </p:nvSpPr>
        <p:spPr>
          <a:xfrm>
            <a:off x="45720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9" name="PlaceHolder 6"/>
          <p:cNvSpPr>
            <a:spLocks noGrp="1"/>
          </p:cNvSpPr>
          <p:nvPr>
            <p:ph type="body"/>
          </p:nvPr>
        </p:nvSpPr>
        <p:spPr>
          <a:xfrm>
            <a:off x="135324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0" name="PlaceHolder 7"/>
          <p:cNvSpPr>
            <a:spLocks noGrp="1"/>
          </p:cNvSpPr>
          <p:nvPr>
            <p:ph type="body"/>
          </p:nvPr>
        </p:nvSpPr>
        <p:spPr>
          <a:xfrm>
            <a:off x="224892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888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 type="body"/>
          </p:nvPr>
        </p:nvSpPr>
        <p:spPr>
          <a:xfrm>
            <a:off x="181512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9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body"/>
          </p:nvPr>
        </p:nvSpPr>
        <p:spPr>
          <a:xfrm>
            <a:off x="457200" y="194652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6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7" name="PlaceHolder 5"/>
          <p:cNvSpPr>
            <a:spLocks noGrp="1"/>
          </p:cNvSpPr>
          <p:nvPr>
            <p:ph type="body"/>
          </p:nvPr>
        </p:nvSpPr>
        <p:spPr>
          <a:xfrm>
            <a:off x="181512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135324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 type="body"/>
          </p:nvPr>
        </p:nvSpPr>
        <p:spPr>
          <a:xfrm>
            <a:off x="224892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2" name="PlaceHolder 5"/>
          <p:cNvSpPr>
            <a:spLocks noGrp="1"/>
          </p:cNvSpPr>
          <p:nvPr>
            <p:ph type="body"/>
          </p:nvPr>
        </p:nvSpPr>
        <p:spPr>
          <a:xfrm>
            <a:off x="45720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3" name="PlaceHolder 6"/>
          <p:cNvSpPr>
            <a:spLocks noGrp="1"/>
          </p:cNvSpPr>
          <p:nvPr>
            <p:ph type="body"/>
          </p:nvPr>
        </p:nvSpPr>
        <p:spPr>
          <a:xfrm>
            <a:off x="135324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4" name="PlaceHolder 7"/>
          <p:cNvSpPr>
            <a:spLocks noGrp="1"/>
          </p:cNvSpPr>
          <p:nvPr>
            <p:ph type="body"/>
          </p:nvPr>
        </p:nvSpPr>
        <p:spPr>
          <a:xfrm>
            <a:off x="224892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888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181512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194652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181512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135324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224892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135324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224892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888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181512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194652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181512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135324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224892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5720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135324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224892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888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181512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57200" y="194652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181512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135324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224892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45720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135324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224892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888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181512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57200" y="194652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181512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888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135324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224892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45720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 type="body"/>
          </p:nvPr>
        </p:nvSpPr>
        <p:spPr>
          <a:xfrm>
            <a:off x="135324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7"/>
          <p:cNvSpPr>
            <a:spLocks noGrp="1"/>
          </p:cNvSpPr>
          <p:nvPr>
            <p:ph type="body"/>
          </p:nvPr>
        </p:nvSpPr>
        <p:spPr>
          <a:xfrm>
            <a:off x="224892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888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181512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57200" y="194652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body"/>
          </p:nvPr>
        </p:nvSpPr>
        <p:spPr>
          <a:xfrm>
            <a:off x="181512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135324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224892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45720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6"/>
          <p:cNvSpPr>
            <a:spLocks noGrp="1"/>
          </p:cNvSpPr>
          <p:nvPr>
            <p:ph type="body"/>
          </p:nvPr>
        </p:nvSpPr>
        <p:spPr>
          <a:xfrm>
            <a:off x="135324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7"/>
          <p:cNvSpPr>
            <a:spLocks noGrp="1"/>
          </p:cNvSpPr>
          <p:nvPr>
            <p:ph type="body"/>
          </p:nvPr>
        </p:nvSpPr>
        <p:spPr>
          <a:xfrm>
            <a:off x="224892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888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181512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181512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57200" y="194652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181512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135324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224892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body"/>
          </p:nvPr>
        </p:nvSpPr>
        <p:spPr>
          <a:xfrm>
            <a:off x="45720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6"/>
          <p:cNvSpPr>
            <a:spLocks noGrp="1"/>
          </p:cNvSpPr>
          <p:nvPr>
            <p:ph type="body"/>
          </p:nvPr>
        </p:nvSpPr>
        <p:spPr>
          <a:xfrm>
            <a:off x="135324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7"/>
          <p:cNvSpPr>
            <a:spLocks noGrp="1"/>
          </p:cNvSpPr>
          <p:nvPr>
            <p:ph type="body"/>
          </p:nvPr>
        </p:nvSpPr>
        <p:spPr>
          <a:xfrm>
            <a:off x="224892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888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1422360"/>
          </a:xfrm>
          <a:prstGeom prst="rect">
            <a:avLst/>
          </a:prstGeom>
        </p:spPr>
        <p:txBody>
          <a:bodyPr lIns="0" rIns="0" tIns="0" bIns="0">
            <a:normAutofit fontScale="6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body"/>
          </p:nvPr>
        </p:nvSpPr>
        <p:spPr>
          <a:xfrm>
            <a:off x="181512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457200" y="1946520"/>
            <a:ext cx="2649240" cy="678240"/>
          </a:xfrm>
          <a:prstGeom prst="rect">
            <a:avLst/>
          </a:prstGeom>
        </p:spPr>
        <p:txBody>
          <a:bodyPr lIns="0" rIns="0" tIns="0" bIns="0">
            <a:normAutofit fontScale="6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5"/>
          <p:cNvSpPr>
            <a:spLocks noGrp="1"/>
          </p:cNvSpPr>
          <p:nvPr>
            <p:ph type="body"/>
          </p:nvPr>
        </p:nvSpPr>
        <p:spPr>
          <a:xfrm>
            <a:off x="1815120" y="1946520"/>
            <a:ext cx="1292760" cy="678240"/>
          </a:xfrm>
          <a:prstGeom prst="rect">
            <a:avLst/>
          </a:prstGeom>
        </p:spPr>
        <p:txBody>
          <a:bodyPr lIns="0" rIns="0" tIns="0" bIns="0">
            <a:normAutofit fontScale="2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135324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body"/>
          </p:nvPr>
        </p:nvSpPr>
        <p:spPr>
          <a:xfrm>
            <a:off x="2248920" y="120348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5"/>
          <p:cNvSpPr>
            <a:spLocks noGrp="1"/>
          </p:cNvSpPr>
          <p:nvPr>
            <p:ph type="body"/>
          </p:nvPr>
        </p:nvSpPr>
        <p:spPr>
          <a:xfrm>
            <a:off x="45720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6"/>
          <p:cNvSpPr>
            <a:spLocks noGrp="1"/>
          </p:cNvSpPr>
          <p:nvPr>
            <p:ph type="body"/>
          </p:nvPr>
        </p:nvSpPr>
        <p:spPr>
          <a:xfrm>
            <a:off x="135324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7"/>
          <p:cNvSpPr>
            <a:spLocks noGrp="1"/>
          </p:cNvSpPr>
          <p:nvPr>
            <p:ph type="body"/>
          </p:nvPr>
        </p:nvSpPr>
        <p:spPr>
          <a:xfrm>
            <a:off x="2248920" y="1946520"/>
            <a:ext cx="852840" cy="678240"/>
          </a:xfrm>
          <a:prstGeom prst="rect">
            <a:avLst/>
          </a:prstGeom>
        </p:spPr>
        <p:txBody>
          <a:bodyPr lIns="0" rIns="0" tIns="0" bIns="0">
            <a:normAutofit fontScale="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0;p2" descr=""/>
          <p:cNvPicPr/>
          <p:nvPr/>
        </p:nvPicPr>
        <p:blipFill>
          <a:blip r:embed="rId2"/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10;p2" descr=""/>
          <p:cNvPicPr/>
          <p:nvPr/>
        </p:nvPicPr>
        <p:blipFill>
          <a:blip r:embed="rId2"/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>
            <a:noFill/>
          </a:ln>
        </p:spPr>
      </p:pic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 fontScale="3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 fontScale="3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</p:spPr>
        <p:txBody>
          <a:bodyPr lIns="0" rIns="0" tIns="0" bIns="0">
            <a:normAutofit fontScale="3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</p:spPr>
        <p:txBody>
          <a:bodyPr lIns="0" rIns="0" tIns="0" bIns="0">
            <a:normAutofit fontScale="3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10;p2" descr=""/>
          <p:cNvPicPr/>
          <p:nvPr/>
        </p:nvPicPr>
        <p:blipFill>
          <a:blip r:embed="rId2"/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>
            <a:noFill/>
          </a:ln>
        </p:spPr>
      </p:pic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 fontScale="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 fontScale="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 fontScale="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240" cy="1422360"/>
          </a:xfrm>
          <a:prstGeom prst="rect">
            <a:avLst/>
          </a:prstGeom>
        </p:spPr>
        <p:txBody>
          <a:bodyPr lIns="0" rIns="0" tIns="0" bIns="0">
            <a:normAutofit fontScale="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240" cy="1422360"/>
          </a:xfrm>
          <a:prstGeom prst="rect">
            <a:avLst/>
          </a:prstGeom>
        </p:spPr>
        <p:txBody>
          <a:bodyPr lIns="0" rIns="0" tIns="0" bIns="0">
            <a:normAutofit fontScale="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240" cy="1422360"/>
          </a:xfrm>
          <a:prstGeom prst="rect">
            <a:avLst/>
          </a:prstGeom>
        </p:spPr>
        <p:txBody>
          <a:bodyPr lIns="0" rIns="0" tIns="0" bIns="0">
            <a:normAutofit fontScale="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10;p2" descr=""/>
          <p:cNvPicPr/>
          <p:nvPr/>
        </p:nvPicPr>
        <p:blipFill>
          <a:blip r:embed="rId2"/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10;p2" descr=""/>
          <p:cNvPicPr/>
          <p:nvPr/>
        </p:nvPicPr>
        <p:blipFill>
          <a:blip r:embed="rId2"/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0;p2" descr=""/>
          <p:cNvPicPr/>
          <p:nvPr/>
        </p:nvPicPr>
        <p:blipFill>
          <a:blip r:embed="rId2"/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>
            <a:noFill/>
          </a:ln>
        </p:spPr>
      </p:pic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0;p2" descr=""/>
          <p:cNvPicPr/>
          <p:nvPr/>
        </p:nvPicPr>
        <p:blipFill>
          <a:blip r:embed="rId2"/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>
            <a:noFill/>
          </a:ln>
        </p:spPr>
      </p:pic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0;p2" descr=""/>
          <p:cNvPicPr/>
          <p:nvPr/>
        </p:nvPicPr>
        <p:blipFill>
          <a:blip r:embed="rId2"/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>
            <a:noFill/>
          </a:ln>
        </p:spPr>
      </p:pic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 fontScale="3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</p:spPr>
        <p:txBody>
          <a:bodyPr lIns="0" rIns="0" tIns="0" bIns="0">
            <a:normAutofit fontScale="3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10;p2" descr=""/>
          <p:cNvPicPr/>
          <p:nvPr/>
        </p:nvPicPr>
        <p:blipFill>
          <a:blip r:embed="rId2"/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>
            <a:noFill/>
          </a:ln>
        </p:spPr>
      </p:pic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 fontScale="3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</p:spPr>
        <p:txBody>
          <a:bodyPr lIns="0" rIns="0" tIns="0" bIns="0">
            <a:normAutofit fontScale="3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10;p2" descr=""/>
          <p:cNvPicPr/>
          <p:nvPr/>
        </p:nvPicPr>
        <p:blipFill>
          <a:blip r:embed="rId2"/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>
            <a:noFill/>
          </a:ln>
        </p:spPr>
      </p:pic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 fontScale="3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 fontScale="3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8880" cy="1422360"/>
          </a:xfrm>
          <a:prstGeom prst="rect">
            <a:avLst/>
          </a:prstGeom>
        </p:spPr>
        <p:txBody>
          <a:bodyPr lIns="0" rIns="0" tIns="0" bIns="0">
            <a:normAutofit fontScale="5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10;p2" descr=""/>
          <p:cNvPicPr/>
          <p:nvPr/>
        </p:nvPicPr>
        <p:blipFill>
          <a:blip r:embed="rId2"/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>
            <a:noFill/>
          </a:ln>
        </p:spPr>
      </p:pic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</p:spPr>
        <p:txBody>
          <a:bodyPr lIns="0" rIns="0" tIns="0" bIns="0">
            <a:normAutofit fontScale="5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8880" cy="1422360"/>
          </a:xfrm>
          <a:prstGeom prst="rect">
            <a:avLst/>
          </a:prstGeom>
        </p:spPr>
        <p:txBody>
          <a:bodyPr lIns="0" rIns="0" tIns="0" bIns="0">
            <a:normAutofit fontScale="5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4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4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4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4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4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4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4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4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4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4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4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4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4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4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4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4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6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4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4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685800" y="743760"/>
            <a:ext cx="5795640" cy="115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Titillium Web"/>
                <a:ea typeface="Titillium Web"/>
              </a:rPr>
              <a:t>THIS IS YOUR PRESENTATION TITLE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>
            <a:off x="1375200" y="176400"/>
            <a:ext cx="5795640" cy="13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Fastai Lesson 9 Review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7" name="CustomShape 3"/>
          <p:cNvSpPr/>
          <p:nvPr/>
        </p:nvSpPr>
        <p:spPr>
          <a:xfrm>
            <a:off x="366120" y="2795760"/>
            <a:ext cx="8228160" cy="146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Joseph Catanzarite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For TWiML fastai study group meetup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Saturday, 8/03/2019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Shape 1"/>
          <p:cNvSpPr txBox="1"/>
          <p:nvPr/>
        </p:nvSpPr>
        <p:spPr>
          <a:xfrm>
            <a:off x="457200" y="137160"/>
            <a:ext cx="8267040" cy="551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600" spc="-1" strike="noStrike">
                <a:latin typeface="Arial"/>
              </a:rPr>
              <a:t>Use PyTorch </a:t>
            </a:r>
            <a:r>
              <a:rPr b="0" lang="en-US" sz="3600" spc="-1" strike="noStrike">
                <a:latin typeface="Courier New"/>
              </a:rPr>
              <a:t>nn.Sequential()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77" name="" descr=""/>
          <p:cNvPicPr/>
          <p:nvPr/>
        </p:nvPicPr>
        <p:blipFill>
          <a:blip r:embed="rId1"/>
          <a:stretch/>
        </p:blipFill>
        <p:spPr>
          <a:xfrm>
            <a:off x="194760" y="891000"/>
            <a:ext cx="8838720" cy="389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extShape 1"/>
          <p:cNvSpPr txBox="1"/>
          <p:nvPr/>
        </p:nvSpPr>
        <p:spPr>
          <a:xfrm>
            <a:off x="457200" y="189720"/>
            <a:ext cx="8272800" cy="551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600" spc="-1" strike="noStrike">
                <a:latin typeface="Arial"/>
              </a:rPr>
              <a:t>Create </a:t>
            </a:r>
            <a:r>
              <a:rPr b="0" lang="en-US" sz="3600" spc="-1" strike="noStrike">
                <a:latin typeface="Courier New"/>
              </a:rPr>
              <a:t>Optimizer</a:t>
            </a:r>
            <a:r>
              <a:rPr b="0" lang="en-US" sz="3600" spc="-1" strike="noStrike">
                <a:latin typeface="Arial"/>
              </a:rPr>
              <a:t> Class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79" name="" descr=""/>
          <p:cNvPicPr/>
          <p:nvPr/>
        </p:nvPicPr>
        <p:blipFill>
          <a:blip r:embed="rId1"/>
          <a:stretch/>
        </p:blipFill>
        <p:spPr>
          <a:xfrm>
            <a:off x="917640" y="1063800"/>
            <a:ext cx="6966360" cy="3921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Shape 1"/>
          <p:cNvSpPr txBox="1"/>
          <p:nvPr/>
        </p:nvSpPr>
        <p:spPr>
          <a:xfrm>
            <a:off x="457200" y="186840"/>
            <a:ext cx="8229240" cy="551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600" spc="-1" strike="noStrike">
                <a:latin typeface="Arial"/>
              </a:rPr>
              <a:t>Refactor Model() to use </a:t>
            </a:r>
            <a:r>
              <a:rPr b="0" lang="en-US" sz="3600" spc="-1" strike="noStrike">
                <a:latin typeface="Courier New"/>
              </a:rPr>
              <a:t>Optimizer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81" name="" descr=""/>
          <p:cNvPicPr/>
          <p:nvPr/>
        </p:nvPicPr>
        <p:blipFill>
          <a:blip r:embed="rId1"/>
          <a:stretch/>
        </p:blipFill>
        <p:spPr>
          <a:xfrm>
            <a:off x="770760" y="986760"/>
            <a:ext cx="7737120" cy="386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Shape 1"/>
          <p:cNvSpPr txBox="1"/>
          <p:nvPr/>
        </p:nvSpPr>
        <p:spPr>
          <a:xfrm>
            <a:off x="457200" y="205200"/>
            <a:ext cx="8290800" cy="55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600" spc="-1" strike="noStrike">
                <a:latin typeface="Arial"/>
              </a:rPr>
              <a:t>Use PyTorch </a:t>
            </a:r>
            <a:r>
              <a:rPr b="0" lang="en-US" sz="3600" spc="-1" strike="noStrike">
                <a:latin typeface="Courier New"/>
              </a:rPr>
              <a:t>optim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1"/>
          <a:stretch/>
        </p:blipFill>
        <p:spPr>
          <a:xfrm>
            <a:off x="928080" y="1064520"/>
            <a:ext cx="7898040" cy="3962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extShape 1"/>
          <p:cNvSpPr txBox="1"/>
          <p:nvPr/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600" spc="-1" strike="noStrike">
                <a:latin typeface="Arial"/>
              </a:rPr>
              <a:t>Add </a:t>
            </a:r>
            <a:r>
              <a:rPr b="0" lang="en-US" sz="3600" spc="-1" strike="noStrike">
                <a:latin typeface="Courier New"/>
              </a:rPr>
              <a:t>Dataset</a:t>
            </a:r>
            <a:r>
              <a:rPr b="0" lang="en-US" sz="3600" spc="-1" strike="noStrike">
                <a:latin typeface="Arial"/>
              </a:rPr>
              <a:t> Class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85" name="" descr=""/>
          <p:cNvPicPr/>
          <p:nvPr/>
        </p:nvPicPr>
        <p:blipFill>
          <a:blip r:embed="rId1"/>
          <a:stretch/>
        </p:blipFill>
        <p:spPr>
          <a:xfrm>
            <a:off x="122400" y="1005120"/>
            <a:ext cx="9021600" cy="380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extShape 1"/>
          <p:cNvSpPr txBox="1"/>
          <p:nvPr/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600" spc="-1" strike="noStrike">
                <a:latin typeface="Arial"/>
              </a:rPr>
              <a:t>Refactor Model()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87" name="" descr=""/>
          <p:cNvPicPr/>
          <p:nvPr/>
        </p:nvPicPr>
        <p:blipFill>
          <a:blip r:embed="rId1"/>
          <a:stretch/>
        </p:blipFill>
        <p:spPr>
          <a:xfrm>
            <a:off x="118080" y="1455480"/>
            <a:ext cx="8907480" cy="222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1"/>
          <p:cNvSpPr txBox="1"/>
          <p:nvPr/>
        </p:nvSpPr>
        <p:spPr>
          <a:xfrm>
            <a:off x="457200" y="133200"/>
            <a:ext cx="8229240" cy="568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600" spc="-1" strike="noStrike">
                <a:latin typeface="Arial"/>
              </a:rPr>
              <a:t>Add </a:t>
            </a:r>
            <a:r>
              <a:rPr b="0" lang="en-US" sz="3600" spc="-1" strike="noStrike">
                <a:latin typeface="Courier New"/>
              </a:rPr>
              <a:t>DataLoader</a:t>
            </a:r>
            <a:r>
              <a:rPr b="0" lang="en-US" sz="3600" spc="-1" strike="noStrike">
                <a:latin typeface="Arial"/>
              </a:rPr>
              <a:t> Class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89" name="" descr=""/>
          <p:cNvPicPr/>
          <p:nvPr/>
        </p:nvPicPr>
        <p:blipFill>
          <a:blip r:embed="rId1"/>
          <a:stretch/>
        </p:blipFill>
        <p:spPr>
          <a:xfrm>
            <a:off x="551160" y="845640"/>
            <a:ext cx="8056440" cy="429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extShape 1"/>
          <p:cNvSpPr txBox="1"/>
          <p:nvPr/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600" spc="-1" strike="noStrike">
                <a:latin typeface="Arial"/>
              </a:rPr>
              <a:t>Refactor using </a:t>
            </a:r>
            <a:r>
              <a:rPr b="0" lang="en-US" sz="3600" spc="-1" strike="noStrike">
                <a:latin typeface="Courier New"/>
              </a:rPr>
              <a:t>DataLoader</a:t>
            </a:r>
            <a:r>
              <a:rPr b="0" lang="en-US" sz="3600" spc="-1" strike="noStrike">
                <a:latin typeface="Arial"/>
              </a:rPr>
              <a:t> Class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91" name="" descr=""/>
          <p:cNvPicPr/>
          <p:nvPr/>
        </p:nvPicPr>
        <p:blipFill>
          <a:blip r:embed="rId1"/>
          <a:stretch/>
        </p:blipFill>
        <p:spPr>
          <a:xfrm>
            <a:off x="106920" y="1550520"/>
            <a:ext cx="8930160" cy="2034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Shape 1"/>
          <p:cNvSpPr txBox="1"/>
          <p:nvPr/>
        </p:nvSpPr>
        <p:spPr>
          <a:xfrm>
            <a:off x="457200" y="205200"/>
            <a:ext cx="8177040" cy="538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600" spc="-1" strike="noStrike">
                <a:latin typeface="Arial"/>
              </a:rPr>
              <a:t>Random Sampling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93" name="" descr=""/>
          <p:cNvPicPr/>
          <p:nvPr/>
        </p:nvPicPr>
        <p:blipFill>
          <a:blip r:embed="rId1"/>
          <a:stretch/>
        </p:blipFill>
        <p:spPr>
          <a:xfrm>
            <a:off x="129600" y="1082160"/>
            <a:ext cx="8884440" cy="2971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extShape 1"/>
          <p:cNvSpPr txBox="1"/>
          <p:nvPr/>
        </p:nvSpPr>
        <p:spPr>
          <a:xfrm>
            <a:off x="403200" y="57132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600" spc="-1" strike="noStrike">
                <a:latin typeface="Arial"/>
              </a:rPr>
              <a:t>Using the </a:t>
            </a:r>
            <a:r>
              <a:rPr b="0" lang="en-US" sz="3600" spc="-1" strike="noStrike">
                <a:latin typeface="Courier New"/>
              </a:rPr>
              <a:t>Sampler</a:t>
            </a:r>
            <a:r>
              <a:rPr b="0" lang="en-US" sz="3600" spc="-1" strike="noStrike">
                <a:latin typeface="Arial"/>
              </a:rPr>
              <a:t> Class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95" name="" descr=""/>
          <p:cNvPicPr/>
          <p:nvPr/>
        </p:nvPicPr>
        <p:blipFill>
          <a:blip r:embed="rId1"/>
          <a:stretch/>
        </p:blipFill>
        <p:spPr>
          <a:xfrm>
            <a:off x="110520" y="1752480"/>
            <a:ext cx="8922600" cy="298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1371600" y="274320"/>
            <a:ext cx="657000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latin typeface="Arial"/>
              </a:rPr>
              <a:t>Review 03_minbatch_training notebook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359280" y="1175400"/>
            <a:ext cx="4000680" cy="379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1800" spc="-1" strike="noStrike">
                <a:latin typeface="Arial"/>
              </a:rPr>
              <a:t>Top down 9a code review</a:t>
            </a:r>
            <a:endParaRPr b="0" lang="en-US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Build training/validation pipeline</a:t>
            </a:r>
            <a:endParaRPr b="0" lang="en-US" sz="16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Refactor</a:t>
            </a:r>
            <a:endParaRPr b="0" lang="en-US" sz="16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latin typeface="Arial"/>
              </a:rPr>
              <a:t>Readability</a:t>
            </a:r>
            <a:endParaRPr b="0" lang="en-US" sz="16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latin typeface="Arial"/>
              </a:rPr>
              <a:t>Robustness</a:t>
            </a:r>
            <a:endParaRPr b="0" lang="en-US" sz="16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latin typeface="Arial"/>
              </a:rPr>
              <a:t>Compactness</a:t>
            </a:r>
            <a:endParaRPr b="0" lang="en-US" sz="16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latin typeface="Arial"/>
              </a:rPr>
              <a:t>Flexibility</a:t>
            </a:r>
            <a:endParaRPr b="0" lang="en-US" sz="16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latin typeface="Arial"/>
              </a:rPr>
              <a:t>Modifiability</a:t>
            </a:r>
            <a:endParaRPr b="0" lang="en-US" sz="16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Recreate PyTorch functionality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50" name="CustomShape 3"/>
          <p:cNvSpPr/>
          <p:nvPr/>
        </p:nvSpPr>
        <p:spPr>
          <a:xfrm>
            <a:off x="4582800" y="1188720"/>
            <a:ext cx="4015080" cy="298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1800" spc="-1" strike="noStrike">
                <a:latin typeface="Arial"/>
              </a:rPr>
              <a:t>Bottom up 9a code review</a:t>
            </a:r>
            <a:endParaRPr b="0" lang="en-US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loss_func()</a:t>
            </a:r>
            <a:endParaRPr b="0" lang="en-US" sz="16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F.cross_entropy()</a:t>
            </a:r>
            <a:endParaRPr b="0" lang="en-US" sz="16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LogSumExp()</a:t>
            </a:r>
            <a:endParaRPr b="0" lang="en-US" sz="16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extShape 1"/>
          <p:cNvSpPr txBox="1"/>
          <p:nvPr/>
        </p:nvSpPr>
        <p:spPr>
          <a:xfrm>
            <a:off x="397440" y="30744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600" spc="-1" strike="noStrike">
                <a:latin typeface="Arial"/>
              </a:rPr>
              <a:t>Refactor </a:t>
            </a:r>
            <a:r>
              <a:rPr b="0" lang="en-US" sz="3600" spc="-1" strike="noStrike">
                <a:latin typeface="Courier New"/>
              </a:rPr>
              <a:t>DataLoader</a:t>
            </a:r>
            <a:r>
              <a:rPr b="0" lang="en-US" sz="3600" spc="-1" strike="noStrike">
                <a:latin typeface="Arial"/>
              </a:rPr>
              <a:t> to use </a:t>
            </a:r>
            <a:r>
              <a:rPr b="0" lang="en-US" sz="3600" spc="-1" strike="noStrike">
                <a:latin typeface="Courier New"/>
              </a:rPr>
              <a:t>Sampler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97" name="" descr=""/>
          <p:cNvPicPr/>
          <p:nvPr/>
        </p:nvPicPr>
        <p:blipFill>
          <a:blip r:embed="rId1"/>
          <a:stretch/>
        </p:blipFill>
        <p:spPr>
          <a:xfrm>
            <a:off x="201960" y="1568880"/>
            <a:ext cx="8739720" cy="349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extShape 1"/>
          <p:cNvSpPr txBox="1"/>
          <p:nvPr/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600" spc="-1" strike="noStrike">
                <a:latin typeface="Arial"/>
              </a:rPr>
              <a:t>What happens Inside </a:t>
            </a:r>
            <a:r>
              <a:rPr b="0" lang="en-US" sz="3600" spc="-1" strike="noStrike">
                <a:latin typeface="Courier New"/>
              </a:rPr>
              <a:t>DataLoader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1"/>
          <a:stretch/>
        </p:blipFill>
        <p:spPr>
          <a:xfrm>
            <a:off x="133560" y="1827720"/>
            <a:ext cx="8960760" cy="3101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403200" y="163080"/>
            <a:ext cx="8229240" cy="55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600" spc="-1" strike="noStrike">
                <a:latin typeface="Arial"/>
              </a:rPr>
              <a:t>Using </a:t>
            </a:r>
            <a:r>
              <a:rPr b="0" lang="en-US" sz="3600" spc="-1" strike="noStrike">
                <a:latin typeface="Courier New"/>
              </a:rPr>
              <a:t>DataLoader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01" name="" descr=""/>
          <p:cNvPicPr/>
          <p:nvPr/>
        </p:nvPicPr>
        <p:blipFill>
          <a:blip r:embed="rId1"/>
          <a:stretch/>
        </p:blipFill>
        <p:spPr>
          <a:xfrm>
            <a:off x="636120" y="1009800"/>
            <a:ext cx="7548480" cy="403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extShape 1"/>
          <p:cNvSpPr txBox="1"/>
          <p:nvPr/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600" spc="-1" strike="noStrike">
                <a:latin typeface="Arial"/>
              </a:rPr>
              <a:t>Using </a:t>
            </a:r>
            <a:r>
              <a:rPr b="0" lang="en-US" sz="3600" spc="-1" strike="noStrike">
                <a:latin typeface="Courier New"/>
              </a:rPr>
              <a:t>DataLoader</a:t>
            </a:r>
            <a:r>
              <a:rPr b="0" lang="en-US" sz="3600" spc="-1" strike="noStrike">
                <a:latin typeface="Arial"/>
              </a:rPr>
              <a:t>, cont’d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03" name="" descr=""/>
          <p:cNvPicPr/>
          <p:nvPr/>
        </p:nvPicPr>
        <p:blipFill>
          <a:blip r:embed="rId1"/>
          <a:stretch/>
        </p:blipFill>
        <p:spPr>
          <a:xfrm>
            <a:off x="165600" y="1762560"/>
            <a:ext cx="8884440" cy="3314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600" spc="-1" strike="noStrike">
                <a:latin typeface="Arial"/>
              </a:rPr>
              <a:t>Using </a:t>
            </a:r>
            <a:r>
              <a:rPr b="0" lang="en-US" sz="3600" spc="-1" strike="noStrike">
                <a:latin typeface="Courier New"/>
              </a:rPr>
              <a:t>DataLoader</a:t>
            </a:r>
            <a:r>
              <a:rPr b="0" lang="en-US" sz="3600" spc="-1" strike="noStrike">
                <a:latin typeface="Arial"/>
              </a:rPr>
              <a:t>, cont’d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05" name="" descr=""/>
          <p:cNvPicPr/>
          <p:nvPr/>
        </p:nvPicPr>
        <p:blipFill>
          <a:blip r:embed="rId1"/>
          <a:stretch/>
        </p:blipFill>
        <p:spPr>
          <a:xfrm>
            <a:off x="210240" y="1671120"/>
            <a:ext cx="8831160" cy="3245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extShape 1"/>
          <p:cNvSpPr txBox="1"/>
          <p:nvPr/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600" spc="-1" strike="noStrike">
                <a:latin typeface="Arial"/>
              </a:rPr>
              <a:t>PyTorch </a:t>
            </a:r>
            <a:r>
              <a:rPr b="0" lang="en-US" sz="3600" spc="-1" strike="noStrike">
                <a:latin typeface="Courier New"/>
              </a:rPr>
              <a:t>DataLoader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07" name="" descr=""/>
          <p:cNvPicPr/>
          <p:nvPr/>
        </p:nvPicPr>
        <p:blipFill>
          <a:blip r:embed="rId1"/>
          <a:stretch/>
        </p:blipFill>
        <p:spPr>
          <a:xfrm>
            <a:off x="129600" y="2006640"/>
            <a:ext cx="8884440" cy="2910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Shape 1"/>
          <p:cNvSpPr txBox="1"/>
          <p:nvPr/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600" spc="-1" strike="noStrike">
                <a:latin typeface="Arial"/>
              </a:rPr>
              <a:t>Refactor fit()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09" name="" descr=""/>
          <p:cNvPicPr/>
          <p:nvPr/>
        </p:nvPicPr>
        <p:blipFill>
          <a:blip r:embed="rId1"/>
          <a:stretch/>
        </p:blipFill>
        <p:spPr>
          <a:xfrm>
            <a:off x="852480" y="1216080"/>
            <a:ext cx="7379640" cy="381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extShape 1"/>
          <p:cNvSpPr txBox="1"/>
          <p:nvPr/>
        </p:nvSpPr>
        <p:spPr>
          <a:xfrm>
            <a:off x="457200" y="205200"/>
            <a:ext cx="8195040" cy="599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600" spc="-1" strike="noStrike">
                <a:latin typeface="Arial"/>
              </a:rPr>
              <a:t>Refactored pipeline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11" name="" descr=""/>
          <p:cNvPicPr/>
          <p:nvPr/>
        </p:nvPicPr>
        <p:blipFill>
          <a:blip r:embed="rId1"/>
          <a:stretch/>
        </p:blipFill>
        <p:spPr>
          <a:xfrm>
            <a:off x="347400" y="892800"/>
            <a:ext cx="8263080" cy="4159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extShape 1"/>
          <p:cNvSpPr txBox="1"/>
          <p:nvPr/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600" spc="-1" strike="noStrike">
                <a:latin typeface="Arial"/>
              </a:rPr>
              <a:t>Refactor to use </a:t>
            </a:r>
            <a:r>
              <a:rPr b="0" lang="en-US" sz="3600" spc="-1" strike="noStrike">
                <a:latin typeface="Courier New"/>
              </a:rPr>
              <a:t>DataLoader</a:t>
            </a:r>
            <a:r>
              <a:rPr b="0" lang="en-US" sz="3600" spc="-1" strike="noStrike">
                <a:latin typeface="Arial"/>
              </a:rPr>
              <a:t> class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13" name="" descr=""/>
          <p:cNvPicPr/>
          <p:nvPr/>
        </p:nvPicPr>
        <p:blipFill>
          <a:blip r:embed="rId1"/>
          <a:stretch/>
        </p:blipFill>
        <p:spPr>
          <a:xfrm>
            <a:off x="91440" y="1550520"/>
            <a:ext cx="8960760" cy="2034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1236240" y="155880"/>
            <a:ext cx="579564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  <a:ea typeface="Microsoft YaHei"/>
              </a:rPr>
              <a:t>Appendix: Py</a:t>
            </a:r>
            <a:r>
              <a:rPr b="0" lang="en-US" sz="3200" spc="-1" strike="noStrike">
                <a:latin typeface="Arial"/>
              </a:rPr>
              <a:t>Torch classes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15" name="CustomShape 2"/>
          <p:cNvSpPr/>
          <p:nvPr/>
        </p:nvSpPr>
        <p:spPr>
          <a:xfrm>
            <a:off x="366120" y="1188720"/>
            <a:ext cx="8460000" cy="379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46000"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Class torch.nn()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Class torch.nn.Module()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Class torch.nn.Linear()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Class torch.nn.functional()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torch.nn.parameter()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Class Optimizer: torch.optim()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Class Data set: TensorDataSet() 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Class Data loader: DataLoader(): 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shuffle option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batch size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**kwargs() 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685800" y="743760"/>
            <a:ext cx="5795640" cy="115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2"/>
          <p:cNvSpPr/>
          <p:nvPr/>
        </p:nvSpPr>
        <p:spPr>
          <a:xfrm>
            <a:off x="366120" y="1188720"/>
            <a:ext cx="8228160" cy="298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3" name="" descr=""/>
          <p:cNvPicPr/>
          <p:nvPr/>
        </p:nvPicPr>
        <p:blipFill>
          <a:blip r:embed="rId1"/>
          <a:stretch/>
        </p:blipFill>
        <p:spPr>
          <a:xfrm>
            <a:off x="20880" y="3600"/>
            <a:ext cx="9142560" cy="5141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TextShape 1"/>
          <p:cNvSpPr txBox="1"/>
          <p:nvPr/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600" spc="-1" strike="noStrike">
                <a:latin typeface="Arial"/>
              </a:rPr>
              <a:t>Appendix: functions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17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7000"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PyTorch torch.nn.functional module contains 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activation functions, loss functions, etc.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non-stateful versions of layers, such as convolutional and linear layers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import torch.nn.functional as 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F.relu()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F.nll_loss()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F.log_softmax()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F.cross_entropy() is the same as F.nll_loss(F.log_softmax(pred,-1),y_train)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loss_func = F.cross_entropy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extShape 1"/>
          <p:cNvSpPr txBox="1"/>
          <p:nvPr/>
        </p:nvSpPr>
        <p:spPr>
          <a:xfrm>
            <a:off x="457200" y="204840"/>
            <a:ext cx="8228880" cy="8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9" name="TextShape 2"/>
          <p:cNvSpPr txBox="1"/>
          <p:nvPr/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1207800" y="188280"/>
            <a:ext cx="579564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2"/>
          <p:cNvSpPr/>
          <p:nvPr/>
        </p:nvSpPr>
        <p:spPr>
          <a:xfrm>
            <a:off x="366120" y="1188720"/>
            <a:ext cx="4015080" cy="298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3"/>
          <p:cNvSpPr/>
          <p:nvPr/>
        </p:nvSpPr>
        <p:spPr>
          <a:xfrm>
            <a:off x="4582800" y="1188720"/>
            <a:ext cx="4015080" cy="298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4"/>
          <p:cNvSpPr/>
          <p:nvPr/>
        </p:nvSpPr>
        <p:spPr>
          <a:xfrm>
            <a:off x="-7560" y="2208240"/>
            <a:ext cx="426852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685800" y="893880"/>
            <a:ext cx="579564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5" name="" descr=""/>
          <p:cNvPicPr/>
          <p:nvPr/>
        </p:nvPicPr>
        <p:blipFill>
          <a:blip r:embed="rId1"/>
          <a:stretch/>
        </p:blipFill>
        <p:spPr>
          <a:xfrm>
            <a:off x="20880" y="93960"/>
            <a:ext cx="9142920" cy="4961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685800" y="743760"/>
            <a:ext cx="5795640" cy="115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2"/>
          <p:cNvSpPr/>
          <p:nvPr/>
        </p:nvSpPr>
        <p:spPr>
          <a:xfrm>
            <a:off x="366120" y="1188720"/>
            <a:ext cx="8228160" cy="298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8" name="" descr=""/>
          <p:cNvPicPr/>
          <p:nvPr/>
        </p:nvPicPr>
        <p:blipFill>
          <a:blip r:embed="rId1"/>
          <a:stretch/>
        </p:blipFill>
        <p:spPr>
          <a:xfrm>
            <a:off x="6480" y="-720"/>
            <a:ext cx="9142560" cy="5141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ustomShape 1"/>
          <p:cNvSpPr/>
          <p:nvPr/>
        </p:nvSpPr>
        <p:spPr>
          <a:xfrm>
            <a:off x="685800" y="743760"/>
            <a:ext cx="5795640" cy="115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2"/>
          <p:cNvSpPr/>
          <p:nvPr/>
        </p:nvSpPr>
        <p:spPr>
          <a:xfrm>
            <a:off x="366120" y="1188720"/>
            <a:ext cx="8228160" cy="298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1" name="" descr=""/>
          <p:cNvPicPr/>
          <p:nvPr/>
        </p:nvPicPr>
        <p:blipFill>
          <a:blip r:embed="rId1"/>
          <a:stretch/>
        </p:blipFill>
        <p:spPr>
          <a:xfrm>
            <a:off x="6480" y="-720"/>
            <a:ext cx="9142560" cy="5141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CustomShape 1"/>
          <p:cNvSpPr/>
          <p:nvPr/>
        </p:nvSpPr>
        <p:spPr>
          <a:xfrm>
            <a:off x="457200" y="205200"/>
            <a:ext cx="8228880" cy="398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2"/>
          <p:cNvSpPr/>
          <p:nvPr/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3"/>
          <p:cNvSpPr/>
          <p:nvPr/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4"/>
          <p:cNvSpPr/>
          <p:nvPr/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2"/>
          <p:cNvSpPr/>
          <p:nvPr/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3"/>
          <p:cNvSpPr/>
          <p:nvPr/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4"/>
          <p:cNvSpPr/>
          <p:nvPr/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2"/>
          <p:cNvSpPr/>
          <p:nvPr/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3"/>
          <p:cNvSpPr/>
          <p:nvPr/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4"/>
          <p:cNvSpPr/>
          <p:nvPr/>
        </p:nvSpPr>
        <p:spPr>
          <a:xfrm>
            <a:off x="457200" y="2761920"/>
            <a:ext cx="8228880" cy="14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685800" y="893880"/>
            <a:ext cx="579564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5" name="" descr=""/>
          <p:cNvPicPr/>
          <p:nvPr/>
        </p:nvPicPr>
        <p:blipFill>
          <a:blip r:embed="rId1"/>
          <a:stretch/>
        </p:blipFill>
        <p:spPr>
          <a:xfrm>
            <a:off x="6480" y="89640"/>
            <a:ext cx="9142920" cy="4961520"/>
          </a:xfrm>
          <a:prstGeom prst="rect">
            <a:avLst/>
          </a:prstGeom>
          <a:ln cap="rnd">
            <a:solidFill>
              <a:srgbClr val="3465a4"/>
            </a:solidFill>
            <a:custDash/>
            <a:tailEnd len="med" type="triangle" w="med"/>
          </a:ln>
        </p:spPr>
      </p:pic>
      <p:sp>
        <p:nvSpPr>
          <p:cNvPr id="456" name="CustomShape 2"/>
          <p:cNvSpPr/>
          <p:nvPr/>
        </p:nvSpPr>
        <p:spPr>
          <a:xfrm>
            <a:off x="5208120" y="1334880"/>
            <a:ext cx="2199240" cy="36468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dee6ef"/>
              </a:gs>
            </a:gsLst>
            <a:lin ang="534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Forward pass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7" name="CustomShape 3"/>
          <p:cNvSpPr/>
          <p:nvPr/>
        </p:nvSpPr>
        <p:spPr>
          <a:xfrm>
            <a:off x="5685120" y="3445560"/>
            <a:ext cx="2113560" cy="36468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dee6ef"/>
              </a:gs>
            </a:gsLst>
            <a:lin ang="534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Backward pass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8" name="CustomShape 4"/>
          <p:cNvSpPr/>
          <p:nvPr/>
        </p:nvSpPr>
        <p:spPr>
          <a:xfrm>
            <a:off x="1968120" y="3405600"/>
            <a:ext cx="1397880" cy="91260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dee6ef"/>
              </a:gs>
            </a:gsLst>
            <a:lin ang="534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Compute step via optimizer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9" name="CustomShape 5"/>
          <p:cNvSpPr/>
          <p:nvPr/>
        </p:nvSpPr>
        <p:spPr>
          <a:xfrm>
            <a:off x="1935000" y="1404720"/>
            <a:ext cx="1410840" cy="63828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dee6ef"/>
              </a:gs>
            </a:gsLst>
            <a:lin ang="534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Update parameters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0" name="CustomShape 6"/>
          <p:cNvSpPr/>
          <p:nvPr/>
        </p:nvSpPr>
        <p:spPr>
          <a:xfrm>
            <a:off x="9149760" y="2570400"/>
            <a:ext cx="360" cy="3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Line 7"/>
          <p:cNvSpPr/>
          <p:nvPr/>
        </p:nvSpPr>
        <p:spPr>
          <a:xfrm>
            <a:off x="4843800" y="1908360"/>
            <a:ext cx="483480" cy="5036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Line 8"/>
          <p:cNvSpPr/>
          <p:nvPr/>
        </p:nvSpPr>
        <p:spPr>
          <a:xfrm flipH="1">
            <a:off x="4750560" y="3186360"/>
            <a:ext cx="483480" cy="5036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Line 9"/>
          <p:cNvSpPr/>
          <p:nvPr/>
        </p:nvSpPr>
        <p:spPr>
          <a:xfrm flipV="1">
            <a:off x="3546720" y="1896840"/>
            <a:ext cx="483480" cy="5036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Line 10"/>
          <p:cNvSpPr/>
          <p:nvPr/>
        </p:nvSpPr>
        <p:spPr>
          <a:xfrm flipH="1" flipV="1">
            <a:off x="3562920" y="3151080"/>
            <a:ext cx="483480" cy="5036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11"/>
          <p:cNvSpPr/>
          <p:nvPr/>
        </p:nvSpPr>
        <p:spPr>
          <a:xfrm>
            <a:off x="1881720" y="893880"/>
            <a:ext cx="2749680" cy="36396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127622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Training Loop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ustomShape 1"/>
          <p:cNvSpPr/>
          <p:nvPr/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2"/>
          <p:cNvSpPr/>
          <p:nvPr/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3"/>
          <p:cNvSpPr/>
          <p:nvPr/>
        </p:nvSpPr>
        <p:spPr>
          <a:xfrm>
            <a:off x="457200" y="2761920"/>
            <a:ext cx="8228880" cy="14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ustomShape 1"/>
          <p:cNvSpPr/>
          <p:nvPr/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2"/>
          <p:cNvSpPr/>
          <p:nvPr/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3"/>
          <p:cNvSpPr/>
          <p:nvPr/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4"/>
          <p:cNvSpPr/>
          <p:nvPr/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5"/>
          <p:cNvSpPr/>
          <p:nvPr/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ustomShape 1"/>
          <p:cNvSpPr/>
          <p:nvPr/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2"/>
          <p:cNvSpPr/>
          <p:nvPr/>
        </p:nvSpPr>
        <p:spPr>
          <a:xfrm>
            <a:off x="457200" y="1203480"/>
            <a:ext cx="2649240" cy="14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3"/>
          <p:cNvSpPr/>
          <p:nvPr/>
        </p:nvSpPr>
        <p:spPr>
          <a:xfrm>
            <a:off x="3239640" y="1203480"/>
            <a:ext cx="2649240" cy="14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4"/>
          <p:cNvSpPr/>
          <p:nvPr/>
        </p:nvSpPr>
        <p:spPr>
          <a:xfrm>
            <a:off x="6022080" y="1203480"/>
            <a:ext cx="2649240" cy="14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5"/>
          <p:cNvSpPr/>
          <p:nvPr/>
        </p:nvSpPr>
        <p:spPr>
          <a:xfrm>
            <a:off x="457200" y="2761920"/>
            <a:ext cx="2649240" cy="14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6"/>
          <p:cNvSpPr/>
          <p:nvPr/>
        </p:nvSpPr>
        <p:spPr>
          <a:xfrm>
            <a:off x="3239640" y="2761920"/>
            <a:ext cx="2649240" cy="14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7"/>
          <p:cNvSpPr/>
          <p:nvPr/>
        </p:nvSpPr>
        <p:spPr>
          <a:xfrm>
            <a:off x="6022080" y="2761920"/>
            <a:ext cx="2649240" cy="14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1321920" y="20880"/>
            <a:ext cx="599940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Training Loop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67" name="" descr=""/>
          <p:cNvPicPr/>
          <p:nvPr/>
        </p:nvPicPr>
        <p:blipFill>
          <a:blip r:embed="rId1"/>
          <a:stretch/>
        </p:blipFill>
        <p:spPr>
          <a:xfrm>
            <a:off x="488880" y="608760"/>
            <a:ext cx="8142120" cy="4483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extShape 1"/>
          <p:cNvSpPr txBox="1"/>
          <p:nvPr/>
        </p:nvSpPr>
        <p:spPr>
          <a:xfrm>
            <a:off x="457200" y="61200"/>
            <a:ext cx="8319960" cy="528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600" spc="-1" strike="noStrike">
                <a:latin typeface="Arial"/>
              </a:rPr>
              <a:t>Refactor Model()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69" name="" descr=""/>
          <p:cNvPicPr/>
          <p:nvPr/>
        </p:nvPicPr>
        <p:blipFill>
          <a:blip r:embed="rId1"/>
          <a:stretch/>
        </p:blipFill>
        <p:spPr>
          <a:xfrm>
            <a:off x="697320" y="654840"/>
            <a:ext cx="7872480" cy="449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Shape 1"/>
          <p:cNvSpPr txBox="1"/>
          <p:nvPr/>
        </p:nvSpPr>
        <p:spPr>
          <a:xfrm>
            <a:off x="457200" y="93600"/>
            <a:ext cx="8229240" cy="675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600" spc="-1" strike="noStrike">
                <a:latin typeface="Arial"/>
              </a:rPr>
              <a:t>Modules dictionary, parameter generator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71" name="" descr=""/>
          <p:cNvPicPr/>
          <p:nvPr/>
        </p:nvPicPr>
        <p:blipFill>
          <a:blip r:embed="rId1"/>
          <a:stretch/>
        </p:blipFill>
        <p:spPr>
          <a:xfrm>
            <a:off x="801720" y="982440"/>
            <a:ext cx="7726320" cy="4038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Shape 1"/>
          <p:cNvSpPr txBox="1"/>
          <p:nvPr/>
        </p:nvSpPr>
        <p:spPr>
          <a:xfrm>
            <a:off x="457200" y="197640"/>
            <a:ext cx="8278920" cy="512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600" spc="-1" strike="noStrike">
                <a:latin typeface="Arial"/>
              </a:rPr>
              <a:t>Registering modules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73" name="" descr=""/>
          <p:cNvPicPr/>
          <p:nvPr/>
        </p:nvPicPr>
        <p:blipFill>
          <a:blip r:embed="rId1"/>
          <a:stretch/>
        </p:blipFill>
        <p:spPr>
          <a:xfrm>
            <a:off x="1068120" y="756720"/>
            <a:ext cx="7362000" cy="438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extShape 1"/>
          <p:cNvSpPr txBox="1"/>
          <p:nvPr/>
        </p:nvSpPr>
        <p:spPr>
          <a:xfrm>
            <a:off x="457200" y="12132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600" spc="-1" strike="noStrike">
                <a:latin typeface="Arial"/>
              </a:rPr>
              <a:t>Use PyTorch </a:t>
            </a:r>
            <a:r>
              <a:rPr b="0" lang="en-US" sz="3600" spc="-1" strike="noStrike">
                <a:latin typeface="Courier New"/>
              </a:rPr>
              <a:t>nn.ModuleList()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75" name="" descr=""/>
          <p:cNvPicPr/>
          <p:nvPr/>
        </p:nvPicPr>
        <p:blipFill>
          <a:blip r:embed="rId1"/>
          <a:stretch/>
        </p:blipFill>
        <p:spPr>
          <a:xfrm>
            <a:off x="957240" y="1353960"/>
            <a:ext cx="7695000" cy="359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2240</TotalTime>
  <Application>LibreOffice/6.2.2.2$Windows_X86_64 LibreOffice_project/2b840030fec2aae0fd2658d8d4f9548af4e3518d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2019-07-27T19:45:38Z</dcterms:created>
  <dc:creator/>
  <dc:description/>
  <dc:language>en-US</dc:language>
  <cp:lastModifiedBy/>
  <dcterms:modified xsi:type="dcterms:W3CDTF">2019-08-04T19:04:56Z</dcterms:modified>
  <cp:revision>35</cp:revision>
  <dc:subject/>
  <dc:title>TWiML</dc:title>
</cp:coreProperties>
</file>